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256" r:id="rId2"/>
    <p:sldId id="259" r:id="rId3"/>
    <p:sldId id="272" r:id="rId4"/>
    <p:sldId id="275" r:id="rId5"/>
    <p:sldId id="270" r:id="rId6"/>
    <p:sldId id="269" r:id="rId7"/>
    <p:sldId id="273" r:id="rId8"/>
    <p:sldId id="263" r:id="rId9"/>
    <p:sldId id="287" r:id="rId10"/>
    <p:sldId id="286" r:id="rId11"/>
    <p:sldId id="285" r:id="rId12"/>
    <p:sldId id="278" r:id="rId13"/>
    <p:sldId id="276" r:id="rId14"/>
    <p:sldId id="277" r:id="rId15"/>
    <p:sldId id="279" r:id="rId16"/>
    <p:sldId id="288" r:id="rId17"/>
    <p:sldId id="266" r:id="rId18"/>
    <p:sldId id="267" r:id="rId19"/>
    <p:sldId id="258" r:id="rId20"/>
    <p:sldId id="257" r:id="rId21"/>
    <p:sldId id="282" r:id="rId22"/>
    <p:sldId id="280" r:id="rId23"/>
    <p:sldId id="281" r:id="rId24"/>
    <p:sldId id="283" r:id="rId25"/>
    <p:sldId id="28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31;&#1078;&#1072;&#1082;&#1086;&#1074;&#1072;%20&#1085;&#1086;&#1074;&#1072;\Tabl.XL\&#1063;&#1077;&#1088;&#1085;&#1110;&#1075;&#1110;&#1074;&#1097;&#1080;&#1085;&#1072;%20&#1076;&#1086;%205.4\&#1063;&#1077;&#1088;&#1085;&#1110;&#1075;.%20&#1086;&#1073;&#1083;.%20&#1089;&#1110;&#1083;.&#1075;&#1086;&#1089;&#1087;.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&#1031;&#1078;&#1072;&#1082;&#1086;&#1074;&#1072;%20&#1085;&#1086;&#1074;&#1072;\&#1044;&#1080;&#1087;&#1083;.%202011\&#1051;&#1110;&#1097;&#1077;&#1085;&#1082;&#1086;\&#1057;&#1090;&#1072;&#1090;.%20&#1087;&#1086;&#1082;&#1072;&#1079;&#1085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yDocs\Desktop\&#1053;&#1086;&#1074;&#1110;%20&#1082;&#1086;&#1085;&#1092;&#1077;&#1088;&#1077;&#1085;&#1094;&#1110;&#1111;\&#1050;&#1085;&#1080;&#1075;&#1072;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Зернові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682.2</c:v>
                </c:pt>
                <c:pt idx="1">
                  <c:v>534.5</c:v>
                </c:pt>
                <c:pt idx="2">
                  <c:v>635.20000000000005</c:v>
                </c:pt>
                <c:pt idx="3">
                  <c:v>618.5</c:v>
                </c:pt>
                <c:pt idx="4">
                  <c:v>684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Цуровий буряк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41.4</c:v>
                </c:pt>
                <c:pt idx="1">
                  <c:v>20.2</c:v>
                </c:pt>
                <c:pt idx="2">
                  <c:v>23.2</c:v>
                </c:pt>
                <c:pt idx="3">
                  <c:v>14.6</c:v>
                </c:pt>
                <c:pt idx="4">
                  <c:v>6.7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Соняшник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2.1</c:v>
                </c:pt>
                <c:pt idx="1">
                  <c:v>10.199999999999999</c:v>
                </c:pt>
                <c:pt idx="2">
                  <c:v>11.6</c:v>
                </c:pt>
                <c:pt idx="3">
                  <c:v>39.299999999999997</c:v>
                </c:pt>
                <c:pt idx="4">
                  <c:v>166.3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Картопля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</c:numCache>
            </c:num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105.9</c:v>
                </c:pt>
                <c:pt idx="1">
                  <c:v>99</c:v>
                </c:pt>
                <c:pt idx="2">
                  <c:v>95.6</c:v>
                </c:pt>
                <c:pt idx="3">
                  <c:v>84.5</c:v>
                </c:pt>
                <c:pt idx="4">
                  <c:v>75.900000000000006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Кормові культури</c:v>
                </c:pt>
              </c:strCache>
            </c:strRef>
          </c:tx>
          <c:spPr>
            <a:solidFill>
              <a:srgbClr val="7030A0"/>
            </a:solidFill>
            <a:ln>
              <a:solidFill>
                <a:schemeClr val="tx1"/>
              </a:solidFill>
            </a:ln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</c:numCache>
            </c:num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591.20000000000005</c:v>
                </c:pt>
                <c:pt idx="1">
                  <c:v>401.7</c:v>
                </c:pt>
                <c:pt idx="2">
                  <c:v>224.3</c:v>
                </c:pt>
                <c:pt idx="3">
                  <c:v>185.4</c:v>
                </c:pt>
                <c:pt idx="4">
                  <c:v>129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486784"/>
        <c:axId val="20496768"/>
        <c:axId val="0"/>
      </c:bar3DChart>
      <c:catAx>
        <c:axId val="20486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0496768"/>
        <c:crosses val="autoZero"/>
        <c:auto val="1"/>
        <c:lblAlgn val="ctr"/>
        <c:lblOffset val="100"/>
        <c:noMultiLvlLbl val="0"/>
      </c:catAx>
      <c:valAx>
        <c:axId val="204967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48678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5.0870151647710693E-2"/>
          <c:y val="0.84197042706712366"/>
          <c:w val="0.92758068435889962"/>
          <c:h val="0.14119337696750944"/>
        </c:manualLayout>
      </c:layout>
      <c:overlay val="0"/>
      <c:txPr>
        <a:bodyPr/>
        <a:lstStyle/>
        <a:p>
          <a:pPr>
            <a:defRPr>
              <a:latin typeface="Arial" pitchFamily="34" charset="0"/>
              <a:cs typeface="Arial" pitchFamily="34" charset="0"/>
            </a:defRPr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1990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2013</c:v>
                </c:pt>
                <c:pt idx="6">
                  <c:v>2015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12777.6</c:v>
                </c:pt>
                <c:pt idx="1">
                  <c:v>8530.5</c:v>
                </c:pt>
                <c:pt idx="2">
                  <c:v>6255.9</c:v>
                </c:pt>
                <c:pt idx="3">
                  <c:v>6966.4</c:v>
                </c:pt>
                <c:pt idx="4">
                  <c:v>6510.5</c:v>
                </c:pt>
                <c:pt idx="5">
                  <c:v>9412.1</c:v>
                </c:pt>
                <c:pt idx="6">
                  <c:v>10114.9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1978880"/>
        <c:axId val="101980416"/>
        <c:axId val="0"/>
      </c:bar3DChart>
      <c:catAx>
        <c:axId val="101978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101980416"/>
        <c:crosses val="autoZero"/>
        <c:auto val="1"/>
        <c:lblAlgn val="ctr"/>
        <c:lblOffset val="100"/>
        <c:noMultiLvlLbl val="0"/>
      </c:catAx>
      <c:valAx>
        <c:axId val="1019804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1019788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15"/>
            <c:spPr>
              <a:solidFill>
                <a:srgbClr val="FF0000"/>
              </a:solidFill>
            </c:spPr>
          </c:marker>
          <c:trendline>
            <c:spPr>
              <a:ln w="28575"/>
            </c:spPr>
            <c:trendlineType val="linear"/>
            <c:dispRSqr val="1"/>
            <c:dispEq val="1"/>
            <c:trendlineLbl>
              <c:layout>
                <c:manualLayout>
                  <c:x val="0.1766615631379411"/>
                  <c:y val="-0.38885558719768587"/>
                </c:manualLayout>
              </c:layout>
              <c:tx>
                <c:rich>
                  <a:bodyPr/>
                  <a:lstStyle/>
                  <a:p>
                    <a:pPr>
                      <a:defRPr sz="1600"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pt-BR" sz="1600" baseline="0" dirty="0">
                        <a:latin typeface="Arial" pitchFamily="34" charset="0"/>
                        <a:cs typeface="Arial" pitchFamily="34" charset="0"/>
                      </a:rPr>
                      <a:t>y = 8E-05x - 22,157
R² = 0,0436</a:t>
                    </a:r>
                    <a:endParaRPr lang="pt-BR" sz="1400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numFmt formatCode="General" sourceLinked="0"/>
            </c:trendlineLbl>
          </c:trendline>
          <c:xVal>
            <c:numRef>
              <c:f>Лист1!$R$88:$R$109</c:f>
              <c:numCache>
                <c:formatCode>0.00</c:formatCode>
                <c:ptCount val="22"/>
                <c:pt idx="0">
                  <c:v>27033.273542600895</c:v>
                </c:pt>
                <c:pt idx="1">
                  <c:v>24187.599999999999</c:v>
                </c:pt>
                <c:pt idx="2">
                  <c:v>14976.651583710407</c:v>
                </c:pt>
                <c:pt idx="3">
                  <c:v>30091.566265060239</c:v>
                </c:pt>
                <c:pt idx="4">
                  <c:v>9633.878787878788</c:v>
                </c:pt>
                <c:pt idx="5">
                  <c:v>27897.586206896554</c:v>
                </c:pt>
                <c:pt idx="6">
                  <c:v>9187.0119521912347</c:v>
                </c:pt>
                <c:pt idx="7">
                  <c:v>11274.785276073619</c:v>
                </c:pt>
                <c:pt idx="8">
                  <c:v>6524.9137931034484</c:v>
                </c:pt>
                <c:pt idx="9">
                  <c:v>14093.583333333334</c:v>
                </c:pt>
                <c:pt idx="10">
                  <c:v>15268.100558659218</c:v>
                </c:pt>
                <c:pt idx="11">
                  <c:v>12089.958506224066</c:v>
                </c:pt>
                <c:pt idx="12">
                  <c:v>11466.642335766424</c:v>
                </c:pt>
                <c:pt idx="13">
                  <c:v>19816.352201257861</c:v>
                </c:pt>
                <c:pt idx="14">
                  <c:v>25057.24</c:v>
                </c:pt>
                <c:pt idx="15">
                  <c:v>8030.9629629629626</c:v>
                </c:pt>
                <c:pt idx="16">
                  <c:v>11884.489795918367</c:v>
                </c:pt>
                <c:pt idx="17">
                  <c:v>6819.4957983193272</c:v>
                </c:pt>
                <c:pt idx="18">
                  <c:v>20978.450704225401</c:v>
                </c:pt>
                <c:pt idx="19">
                  <c:v>27555.952380952378</c:v>
                </c:pt>
                <c:pt idx="20">
                  <c:v>7146.7605633802814</c:v>
                </c:pt>
                <c:pt idx="21">
                  <c:v>6159.1472868217052</c:v>
                </c:pt>
              </c:numCache>
            </c:numRef>
          </c:xVal>
          <c:yVal>
            <c:numRef>
              <c:f>Лист1!$S$88:$S$109</c:f>
              <c:numCache>
                <c:formatCode>0.0</c:formatCode>
                <c:ptCount val="22"/>
                <c:pt idx="0">
                  <c:v>-19.860627177700351</c:v>
                </c:pt>
                <c:pt idx="1">
                  <c:v>-16.785714285714278</c:v>
                </c:pt>
                <c:pt idx="2">
                  <c:v>-25.082508250825086</c:v>
                </c:pt>
                <c:pt idx="3">
                  <c:v>-21.495327102803728</c:v>
                </c:pt>
                <c:pt idx="4">
                  <c:v>-19.626168224299064</c:v>
                </c:pt>
                <c:pt idx="5">
                  <c:v>-22.127659574468083</c:v>
                </c:pt>
                <c:pt idx="6">
                  <c:v>-26.575342465753423</c:v>
                </c:pt>
                <c:pt idx="7">
                  <c:v>-24</c:v>
                </c:pt>
                <c:pt idx="8">
                  <c:v>-19.736842105263165</c:v>
                </c:pt>
                <c:pt idx="9">
                  <c:v>-20.253164556962034</c:v>
                </c:pt>
                <c:pt idx="10">
                  <c:v>-20</c:v>
                </c:pt>
                <c:pt idx="11">
                  <c:v>-19.093851132686083</c:v>
                </c:pt>
                <c:pt idx="12">
                  <c:v>-25.641025641025635</c:v>
                </c:pt>
                <c:pt idx="13">
                  <c:v>-19.024390243902431</c:v>
                </c:pt>
                <c:pt idx="14">
                  <c:v>-18.553459119496864</c:v>
                </c:pt>
                <c:pt idx="15">
                  <c:v>-25.641025641025635</c:v>
                </c:pt>
                <c:pt idx="16">
                  <c:v>-20.769230769230759</c:v>
                </c:pt>
                <c:pt idx="17">
                  <c:v>-21.383647798742146</c:v>
                </c:pt>
                <c:pt idx="18">
                  <c:v>-18.681318681318672</c:v>
                </c:pt>
                <c:pt idx="19">
                  <c:v>-19.444444444444457</c:v>
                </c:pt>
                <c:pt idx="20">
                  <c:v>-12.929292929292927</c:v>
                </c:pt>
                <c:pt idx="21">
                  <c:v>-22.093023255813947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511680"/>
        <c:axId val="73513216"/>
      </c:scatterChart>
      <c:valAx>
        <c:axId val="73511680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73513216"/>
        <c:crosses val="autoZero"/>
        <c:crossBetween val="midCat"/>
      </c:valAx>
      <c:valAx>
        <c:axId val="73513216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7351168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1.5432098765432098E-2"/>
                  <c:y val="-5.61206532178907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2592592592592587E-3"/>
                  <c:y val="-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43209876543209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8518518518518517E-2"/>
                  <c:y val="-1.96422286262614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1604938271604937E-2"/>
                  <c:y val="-8.41809798268346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6975308641975308E-2"/>
                  <c:y val="-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4.629629629629743E-3"/>
                  <c:y val="-1.6836195965366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Arial" pitchFamily="34" charset="0"/>
                    <a:cs typeface="Arial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1995</c:v>
                </c:pt>
                <c:pt idx="1">
                  <c:v>1997</c:v>
                </c:pt>
                <c:pt idx="2">
                  <c:v>2000</c:v>
                </c:pt>
                <c:pt idx="3">
                  <c:v>2005</c:v>
                </c:pt>
                <c:pt idx="4">
                  <c:v>2008</c:v>
                </c:pt>
                <c:pt idx="5">
                  <c:v>2011</c:v>
                </c:pt>
                <c:pt idx="6">
                  <c:v>2015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23.5</c:v>
                </c:pt>
                <c:pt idx="1">
                  <c:v>26</c:v>
                </c:pt>
                <c:pt idx="2">
                  <c:v>66.400000000000006</c:v>
                </c:pt>
                <c:pt idx="3">
                  <c:v>122.4</c:v>
                </c:pt>
                <c:pt idx="4">
                  <c:v>369</c:v>
                </c:pt>
                <c:pt idx="5">
                  <c:v>1378.5</c:v>
                </c:pt>
                <c:pt idx="6">
                  <c:v>4104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833792"/>
        <c:axId val="20835328"/>
        <c:axId val="0"/>
      </c:bar3DChart>
      <c:catAx>
        <c:axId val="20833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20835328"/>
        <c:crosses val="autoZero"/>
        <c:auto val="1"/>
        <c:lblAlgn val="ctr"/>
        <c:lblOffset val="100"/>
        <c:noMultiLvlLbl val="0"/>
      </c:catAx>
      <c:valAx>
        <c:axId val="208353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208337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Лист1!$B$106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Лист1!$A$107:$A$128</c:f>
              <c:strCache>
                <c:ptCount val="22"/>
                <c:pt idx="0">
                  <c:v>Бахмацький</c:v>
                </c:pt>
                <c:pt idx="1">
                  <c:v>Бобровицький</c:v>
                </c:pt>
                <c:pt idx="2">
                  <c:v>Борзнянський</c:v>
                </c:pt>
                <c:pt idx="3">
                  <c:v>Варвинський</c:v>
                </c:pt>
                <c:pt idx="4">
                  <c:v>Городнянський</c:v>
                </c:pt>
                <c:pt idx="5">
                  <c:v>Ічнянський</c:v>
                </c:pt>
                <c:pt idx="6">
                  <c:v>Козелецький</c:v>
                </c:pt>
                <c:pt idx="7">
                  <c:v>Коропський</c:v>
                </c:pt>
                <c:pt idx="8">
                  <c:v>Корюківський</c:v>
                </c:pt>
                <c:pt idx="9">
                  <c:v>Куликівський</c:v>
                </c:pt>
                <c:pt idx="10">
                  <c:v>Менський</c:v>
                </c:pt>
                <c:pt idx="11">
                  <c:v>Ніжинський</c:v>
                </c:pt>
                <c:pt idx="12">
                  <c:v>Н.-Сіверський</c:v>
                </c:pt>
                <c:pt idx="13">
                  <c:v>Носівський</c:v>
                </c:pt>
                <c:pt idx="14">
                  <c:v>Прилуцький</c:v>
                </c:pt>
                <c:pt idx="15">
                  <c:v>Ріпкинський</c:v>
                </c:pt>
                <c:pt idx="16">
                  <c:v>Семенівський</c:v>
                </c:pt>
                <c:pt idx="17">
                  <c:v>Сосницький</c:v>
                </c:pt>
                <c:pt idx="18">
                  <c:v>Срібнянський</c:v>
                </c:pt>
                <c:pt idx="19">
                  <c:v>Талалаївський</c:v>
                </c:pt>
                <c:pt idx="20">
                  <c:v>Чернігівський</c:v>
                </c:pt>
                <c:pt idx="21">
                  <c:v>Щорський</c:v>
                </c:pt>
              </c:strCache>
            </c:strRef>
          </c:cat>
          <c:val>
            <c:numRef>
              <c:f>Лист1!$B$107:$B$128</c:f>
              <c:numCache>
                <c:formatCode>0.0</c:formatCode>
                <c:ptCount val="22"/>
                <c:pt idx="0">
                  <c:v>9.8000000000000007</c:v>
                </c:pt>
                <c:pt idx="1">
                  <c:v>1.4</c:v>
                </c:pt>
                <c:pt idx="2">
                  <c:v>13.3</c:v>
                </c:pt>
                <c:pt idx="3">
                  <c:v>9</c:v>
                </c:pt>
                <c:pt idx="4">
                  <c:v>0</c:v>
                </c:pt>
                <c:pt idx="5">
                  <c:v>1</c:v>
                </c:pt>
                <c:pt idx="6">
                  <c:v>2.4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0.9</c:v>
                </c:pt>
                <c:pt idx="11">
                  <c:v>2.5</c:v>
                </c:pt>
                <c:pt idx="12">
                  <c:v>0</c:v>
                </c:pt>
                <c:pt idx="13">
                  <c:v>5.0999999999999996</c:v>
                </c:pt>
                <c:pt idx="14">
                  <c:v>9.3000000000000007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2.2999999999999998</c:v>
                </c:pt>
                <c:pt idx="19">
                  <c:v>2.1</c:v>
                </c:pt>
                <c:pt idx="20">
                  <c:v>0.5</c:v>
                </c:pt>
                <c:pt idx="21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Лист1!$C$106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Лист1!$A$107:$A$128</c:f>
              <c:strCache>
                <c:ptCount val="22"/>
                <c:pt idx="0">
                  <c:v>Бахмацький</c:v>
                </c:pt>
                <c:pt idx="1">
                  <c:v>Бобровицький</c:v>
                </c:pt>
                <c:pt idx="2">
                  <c:v>Борзнянський</c:v>
                </c:pt>
                <c:pt idx="3">
                  <c:v>Варвинський</c:v>
                </c:pt>
                <c:pt idx="4">
                  <c:v>Городнянський</c:v>
                </c:pt>
                <c:pt idx="5">
                  <c:v>Ічнянський</c:v>
                </c:pt>
                <c:pt idx="6">
                  <c:v>Козелецький</c:v>
                </c:pt>
                <c:pt idx="7">
                  <c:v>Коропський</c:v>
                </c:pt>
                <c:pt idx="8">
                  <c:v>Корюківський</c:v>
                </c:pt>
                <c:pt idx="9">
                  <c:v>Куликівський</c:v>
                </c:pt>
                <c:pt idx="10">
                  <c:v>Менський</c:v>
                </c:pt>
                <c:pt idx="11">
                  <c:v>Ніжинський</c:v>
                </c:pt>
                <c:pt idx="12">
                  <c:v>Н.-Сіверський</c:v>
                </c:pt>
                <c:pt idx="13">
                  <c:v>Носівський</c:v>
                </c:pt>
                <c:pt idx="14">
                  <c:v>Прилуцький</c:v>
                </c:pt>
                <c:pt idx="15">
                  <c:v>Ріпкинський</c:v>
                </c:pt>
                <c:pt idx="16">
                  <c:v>Семенівський</c:v>
                </c:pt>
                <c:pt idx="17">
                  <c:v>Сосницький</c:v>
                </c:pt>
                <c:pt idx="18">
                  <c:v>Срібнянський</c:v>
                </c:pt>
                <c:pt idx="19">
                  <c:v>Талалаївський</c:v>
                </c:pt>
                <c:pt idx="20">
                  <c:v>Чернігівський</c:v>
                </c:pt>
                <c:pt idx="21">
                  <c:v>Щорський</c:v>
                </c:pt>
              </c:strCache>
            </c:strRef>
          </c:cat>
          <c:val>
            <c:numRef>
              <c:f>Лист1!$C$107:$C$128</c:f>
              <c:numCache>
                <c:formatCode>0.0</c:formatCode>
                <c:ptCount val="22"/>
                <c:pt idx="0">
                  <c:v>204.9</c:v>
                </c:pt>
                <c:pt idx="1">
                  <c:v>156.19999999999999</c:v>
                </c:pt>
                <c:pt idx="2">
                  <c:v>227.3</c:v>
                </c:pt>
                <c:pt idx="3">
                  <c:v>67.3</c:v>
                </c:pt>
                <c:pt idx="4">
                  <c:v>123.1</c:v>
                </c:pt>
                <c:pt idx="5">
                  <c:v>310.3</c:v>
                </c:pt>
                <c:pt idx="6">
                  <c:v>136</c:v>
                </c:pt>
                <c:pt idx="7">
                  <c:v>90.2</c:v>
                </c:pt>
                <c:pt idx="8">
                  <c:v>12.9</c:v>
                </c:pt>
                <c:pt idx="9">
                  <c:v>90.9</c:v>
                </c:pt>
                <c:pt idx="10">
                  <c:v>123</c:v>
                </c:pt>
                <c:pt idx="11">
                  <c:v>151</c:v>
                </c:pt>
                <c:pt idx="12">
                  <c:v>83.9</c:v>
                </c:pt>
                <c:pt idx="13">
                  <c:v>135.69999999999999</c:v>
                </c:pt>
                <c:pt idx="14">
                  <c:v>399</c:v>
                </c:pt>
                <c:pt idx="15">
                  <c:v>51.2</c:v>
                </c:pt>
                <c:pt idx="16">
                  <c:v>9.6</c:v>
                </c:pt>
                <c:pt idx="17">
                  <c:v>62.6</c:v>
                </c:pt>
                <c:pt idx="18">
                  <c:v>108.5</c:v>
                </c:pt>
                <c:pt idx="19">
                  <c:v>91.5</c:v>
                </c:pt>
                <c:pt idx="20">
                  <c:v>214.7</c:v>
                </c:pt>
                <c:pt idx="21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3117696"/>
        <c:axId val="73119232"/>
        <c:axId val="0"/>
      </c:bar3DChart>
      <c:catAx>
        <c:axId val="731176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73119232"/>
        <c:crosses val="autoZero"/>
        <c:auto val="1"/>
        <c:lblAlgn val="ctr"/>
        <c:lblOffset val="100"/>
        <c:noMultiLvlLbl val="0"/>
      </c:catAx>
      <c:valAx>
        <c:axId val="73119232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7311769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>
              <a:latin typeface="Arial" pitchFamily="34" charset="0"/>
              <a:cs typeface="Arial" pitchFamily="34" charset="0"/>
            </a:defRPr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Зернові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1.5432098765432098E-2"/>
                  <c:y val="-2.2448261287155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802469135802469E-2"/>
                  <c:y val="-1.6836195965366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518518518518517E-2"/>
                  <c:y val="-1.1224130643577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0061728395061727E-2"/>
                  <c:y val="-1.6836195965366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697530864197530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2345679012345678E-2"/>
                  <c:y val="-1.6836195965366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6975308641975308E-2"/>
                  <c:y val="-1.6836195965366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Arial" pitchFamily="34" charset="0"/>
                    <a:cs typeface="Arial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1995</c:v>
                </c:pt>
                <c:pt idx="1">
                  <c:v>1997</c:v>
                </c:pt>
                <c:pt idx="2">
                  <c:v>2000</c:v>
                </c:pt>
                <c:pt idx="3">
                  <c:v>2005</c:v>
                </c:pt>
                <c:pt idx="4">
                  <c:v>2008</c:v>
                </c:pt>
                <c:pt idx="5">
                  <c:v>2011</c:v>
                </c:pt>
                <c:pt idx="6">
                  <c:v>2015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1248.5999999999999</c:v>
                </c:pt>
                <c:pt idx="1">
                  <c:v>1124.5</c:v>
                </c:pt>
                <c:pt idx="2">
                  <c:v>832.3</c:v>
                </c:pt>
                <c:pt idx="3">
                  <c:v>1594.7</c:v>
                </c:pt>
                <c:pt idx="4">
                  <c:v>2161.4</c:v>
                </c:pt>
                <c:pt idx="5">
                  <c:v>2481.4</c:v>
                </c:pt>
                <c:pt idx="6">
                  <c:v>3514.2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934016"/>
        <c:axId val="70371200"/>
        <c:axId val="0"/>
      </c:bar3DChart>
      <c:catAx>
        <c:axId val="20934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70371200"/>
        <c:crosses val="autoZero"/>
        <c:auto val="1"/>
        <c:lblAlgn val="ctr"/>
        <c:lblOffset val="100"/>
        <c:noMultiLvlLbl val="0"/>
      </c:catAx>
      <c:valAx>
        <c:axId val="703712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209340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14"/>
            <c:spPr>
              <a:solidFill>
                <a:srgbClr val="7030A0"/>
              </a:solidFill>
            </c:spPr>
          </c:marker>
          <c:trendline>
            <c:spPr>
              <a:ln w="31750">
                <a:solidFill>
                  <a:srgbClr val="FF0000"/>
                </a:solidFill>
              </a:ln>
            </c:spPr>
            <c:trendlineType val="linear"/>
            <c:dispRSqr val="1"/>
            <c:dispEq val="1"/>
            <c:trendlineLbl>
              <c:layout>
                <c:manualLayout>
                  <c:x val="0.10917439599130729"/>
                  <c:y val="-0.13900347091810963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2000">
                      <a:latin typeface="Arial" pitchFamily="34" charset="0"/>
                      <a:cs typeface="Arial" pitchFamily="34" charset="0"/>
                    </a:defRPr>
                  </a:pPr>
                  <a:endParaRPr lang="uk-UA"/>
                </a:p>
              </c:txPr>
            </c:trendlineLbl>
          </c:trendline>
          <c:xVal>
            <c:numRef>
              <c:f>Лист1!$W$32:$W$53</c:f>
              <c:numCache>
                <c:formatCode>General</c:formatCode>
                <c:ptCount val="22"/>
                <c:pt idx="0">
                  <c:v>77</c:v>
                </c:pt>
                <c:pt idx="1">
                  <c:v>83</c:v>
                </c:pt>
                <c:pt idx="2">
                  <c:v>39</c:v>
                </c:pt>
                <c:pt idx="3">
                  <c:v>92</c:v>
                </c:pt>
                <c:pt idx="4">
                  <c:v>0.5</c:v>
                </c:pt>
                <c:pt idx="5">
                  <c:v>61</c:v>
                </c:pt>
                <c:pt idx="6">
                  <c:v>5</c:v>
                </c:pt>
                <c:pt idx="7">
                  <c:v>2</c:v>
                </c:pt>
                <c:pt idx="8">
                  <c:v>1</c:v>
                </c:pt>
                <c:pt idx="9">
                  <c:v>18</c:v>
                </c:pt>
                <c:pt idx="10">
                  <c:v>12</c:v>
                </c:pt>
                <c:pt idx="11">
                  <c:v>57</c:v>
                </c:pt>
                <c:pt idx="12">
                  <c:v>1</c:v>
                </c:pt>
                <c:pt idx="13">
                  <c:v>60</c:v>
                </c:pt>
                <c:pt idx="14">
                  <c:v>84</c:v>
                </c:pt>
                <c:pt idx="15">
                  <c:v>10</c:v>
                </c:pt>
                <c:pt idx="16">
                  <c:v>1</c:v>
                </c:pt>
                <c:pt idx="17">
                  <c:v>6</c:v>
                </c:pt>
                <c:pt idx="18">
                  <c:v>82</c:v>
                </c:pt>
                <c:pt idx="19">
                  <c:v>82</c:v>
                </c:pt>
                <c:pt idx="20">
                  <c:v>5</c:v>
                </c:pt>
                <c:pt idx="21">
                  <c:v>2</c:v>
                </c:pt>
              </c:numCache>
            </c:numRef>
          </c:xVal>
          <c:yVal>
            <c:numRef>
              <c:f>Лист1!$X$32:$X$53</c:f>
              <c:numCache>
                <c:formatCode>0.00</c:formatCode>
                <c:ptCount val="22"/>
                <c:pt idx="0">
                  <c:v>27033.273542600895</c:v>
                </c:pt>
                <c:pt idx="1">
                  <c:v>24187.599999999999</c:v>
                </c:pt>
                <c:pt idx="2">
                  <c:v>14976.651583710407</c:v>
                </c:pt>
                <c:pt idx="3">
                  <c:v>30091.566265060239</c:v>
                </c:pt>
                <c:pt idx="4">
                  <c:v>9633.878787878788</c:v>
                </c:pt>
                <c:pt idx="5">
                  <c:v>27897.586206896554</c:v>
                </c:pt>
                <c:pt idx="6">
                  <c:v>9187.0119521912347</c:v>
                </c:pt>
                <c:pt idx="7">
                  <c:v>11274.785276073619</c:v>
                </c:pt>
                <c:pt idx="8">
                  <c:v>6524.9137931034484</c:v>
                </c:pt>
                <c:pt idx="9">
                  <c:v>14093.583333333334</c:v>
                </c:pt>
                <c:pt idx="10">
                  <c:v>15268.100558659218</c:v>
                </c:pt>
                <c:pt idx="11">
                  <c:v>12089.958506224066</c:v>
                </c:pt>
                <c:pt idx="12">
                  <c:v>11466.642335766424</c:v>
                </c:pt>
                <c:pt idx="13">
                  <c:v>19816.352201257861</c:v>
                </c:pt>
                <c:pt idx="14">
                  <c:v>25057.24</c:v>
                </c:pt>
                <c:pt idx="15">
                  <c:v>8030.9629629629626</c:v>
                </c:pt>
                <c:pt idx="16">
                  <c:v>11884.489795918367</c:v>
                </c:pt>
                <c:pt idx="17">
                  <c:v>6819.4957983193272</c:v>
                </c:pt>
                <c:pt idx="18">
                  <c:v>20978.450704225354</c:v>
                </c:pt>
                <c:pt idx="19">
                  <c:v>27555.952380952378</c:v>
                </c:pt>
                <c:pt idx="20">
                  <c:v>7146.7605633802814</c:v>
                </c:pt>
                <c:pt idx="21">
                  <c:v>6159.1472868217052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605376"/>
        <c:axId val="61607296"/>
      </c:scatterChart>
      <c:valAx>
        <c:axId val="61605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61607296"/>
        <c:crosses val="autoZero"/>
        <c:crossBetween val="midCat"/>
      </c:valAx>
      <c:valAx>
        <c:axId val="61607296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6160537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1990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Лист1!$A$2:$A$23</c:f>
              <c:strCache>
                <c:ptCount val="22"/>
                <c:pt idx="0">
                  <c:v>Бахмацький</c:v>
                </c:pt>
                <c:pt idx="1">
                  <c:v>Бобровицький</c:v>
                </c:pt>
                <c:pt idx="2">
                  <c:v>Борзнянський</c:v>
                </c:pt>
                <c:pt idx="3">
                  <c:v>Варвинський</c:v>
                </c:pt>
                <c:pt idx="4">
                  <c:v>Городнянський</c:v>
                </c:pt>
                <c:pt idx="5">
                  <c:v>Ічнянський</c:v>
                </c:pt>
                <c:pt idx="6">
                  <c:v>Козелецький</c:v>
                </c:pt>
                <c:pt idx="7">
                  <c:v>Коропський</c:v>
                </c:pt>
                <c:pt idx="8">
                  <c:v>Корюківський</c:v>
                </c:pt>
                <c:pt idx="9">
                  <c:v>Куликівський</c:v>
                </c:pt>
                <c:pt idx="10">
                  <c:v>Менський</c:v>
                </c:pt>
                <c:pt idx="11">
                  <c:v>Н.-Сіверський</c:v>
                </c:pt>
                <c:pt idx="12">
                  <c:v>Ніжинський</c:v>
                </c:pt>
                <c:pt idx="13">
                  <c:v>Носівський</c:v>
                </c:pt>
                <c:pt idx="14">
                  <c:v>Прилуцький</c:v>
                </c:pt>
                <c:pt idx="15">
                  <c:v>Ріпкинський</c:v>
                </c:pt>
                <c:pt idx="16">
                  <c:v>Семенівський</c:v>
                </c:pt>
                <c:pt idx="17">
                  <c:v>Сосницький</c:v>
                </c:pt>
                <c:pt idx="18">
                  <c:v>Срібнянський</c:v>
                </c:pt>
                <c:pt idx="19">
                  <c:v>Талаївський</c:v>
                </c:pt>
                <c:pt idx="20">
                  <c:v>Чернігівський</c:v>
                </c:pt>
                <c:pt idx="21">
                  <c:v>Щорський</c:v>
                </c:pt>
              </c:strCache>
            </c:strRef>
          </c:cat>
          <c:val>
            <c:numRef>
              <c:f>Лист1!$B$2:$B$23</c:f>
              <c:numCache>
                <c:formatCode>General</c:formatCode>
                <c:ptCount val="22"/>
                <c:pt idx="0">
                  <c:v>5.3</c:v>
                </c:pt>
                <c:pt idx="1">
                  <c:v>4.8</c:v>
                </c:pt>
                <c:pt idx="2">
                  <c:v>6.2</c:v>
                </c:pt>
                <c:pt idx="3">
                  <c:v>2.8</c:v>
                </c:pt>
                <c:pt idx="4">
                  <c:v>4.8</c:v>
                </c:pt>
                <c:pt idx="5">
                  <c:v>5.4</c:v>
                </c:pt>
                <c:pt idx="6">
                  <c:v>6</c:v>
                </c:pt>
                <c:pt idx="7">
                  <c:v>4.3</c:v>
                </c:pt>
                <c:pt idx="8">
                  <c:v>2.7</c:v>
                </c:pt>
                <c:pt idx="9">
                  <c:v>3.7</c:v>
                </c:pt>
                <c:pt idx="10">
                  <c:v>6</c:v>
                </c:pt>
                <c:pt idx="11">
                  <c:v>4.3</c:v>
                </c:pt>
                <c:pt idx="12">
                  <c:v>5.2</c:v>
                </c:pt>
                <c:pt idx="13">
                  <c:v>4.4000000000000004</c:v>
                </c:pt>
                <c:pt idx="14">
                  <c:v>6.9</c:v>
                </c:pt>
                <c:pt idx="15">
                  <c:v>4</c:v>
                </c:pt>
                <c:pt idx="16">
                  <c:v>3.4</c:v>
                </c:pt>
                <c:pt idx="17">
                  <c:v>2.6</c:v>
                </c:pt>
                <c:pt idx="18">
                  <c:v>2.2000000000000002</c:v>
                </c:pt>
                <c:pt idx="19">
                  <c:v>2.2999999999999998</c:v>
                </c:pt>
                <c:pt idx="20">
                  <c:v>9.8000000000000007</c:v>
                </c:pt>
                <c:pt idx="21">
                  <c:v>2.8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12"/>
              <c:layout>
                <c:manualLayout>
                  <c:x val="4.5167439610777592E-3"/>
                  <c:y val="-7.850593925247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1"/>
              <c:layout>
                <c:manualLayout>
                  <c:x val="1.2044650562874024E-2"/>
                  <c:y val="5.23372928349833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Лист1!$A$2:$A$23</c:f>
              <c:strCache>
                <c:ptCount val="22"/>
                <c:pt idx="0">
                  <c:v>Бахмацький</c:v>
                </c:pt>
                <c:pt idx="1">
                  <c:v>Бобровицький</c:v>
                </c:pt>
                <c:pt idx="2">
                  <c:v>Борзнянський</c:v>
                </c:pt>
                <c:pt idx="3">
                  <c:v>Варвинський</c:v>
                </c:pt>
                <c:pt idx="4">
                  <c:v>Городнянський</c:v>
                </c:pt>
                <c:pt idx="5">
                  <c:v>Ічнянський</c:v>
                </c:pt>
                <c:pt idx="6">
                  <c:v>Козелецький</c:v>
                </c:pt>
                <c:pt idx="7">
                  <c:v>Коропський</c:v>
                </c:pt>
                <c:pt idx="8">
                  <c:v>Корюківський</c:v>
                </c:pt>
                <c:pt idx="9">
                  <c:v>Куликівський</c:v>
                </c:pt>
                <c:pt idx="10">
                  <c:v>Менський</c:v>
                </c:pt>
                <c:pt idx="11">
                  <c:v>Н.-Сіверський</c:v>
                </c:pt>
                <c:pt idx="12">
                  <c:v>Ніжинський</c:v>
                </c:pt>
                <c:pt idx="13">
                  <c:v>Носівський</c:v>
                </c:pt>
                <c:pt idx="14">
                  <c:v>Прилуцький</c:v>
                </c:pt>
                <c:pt idx="15">
                  <c:v>Ріпкинський</c:v>
                </c:pt>
                <c:pt idx="16">
                  <c:v>Семенівський</c:v>
                </c:pt>
                <c:pt idx="17">
                  <c:v>Сосницький</c:v>
                </c:pt>
                <c:pt idx="18">
                  <c:v>Срібнянський</c:v>
                </c:pt>
                <c:pt idx="19">
                  <c:v>Талаївський</c:v>
                </c:pt>
                <c:pt idx="20">
                  <c:v>Чернігівський</c:v>
                </c:pt>
                <c:pt idx="21">
                  <c:v>Щорський</c:v>
                </c:pt>
              </c:strCache>
            </c:strRef>
          </c:cat>
          <c:val>
            <c:numRef>
              <c:f>Лист1!$C$2:$C$23</c:f>
              <c:numCache>
                <c:formatCode>0.0</c:formatCode>
                <c:ptCount val="22"/>
                <c:pt idx="0">
                  <c:v>10.456929748482221</c:v>
                </c:pt>
                <c:pt idx="1">
                  <c:v>9.4400867302688631</c:v>
                </c:pt>
                <c:pt idx="2">
                  <c:v>5.7412662619254116</c:v>
                </c:pt>
                <c:pt idx="3">
                  <c:v>4.3323503902862095</c:v>
                </c:pt>
                <c:pt idx="4">
                  <c:v>2.757311361665221</c:v>
                </c:pt>
                <c:pt idx="5">
                  <c:v>8.4200867302688636</c:v>
                </c:pt>
                <c:pt idx="6">
                  <c:v>3.9998959236773635</c:v>
                </c:pt>
                <c:pt idx="7">
                  <c:v>3.1878404163052902</c:v>
                </c:pt>
                <c:pt idx="8">
                  <c:v>1.3129054640069384</c:v>
                </c:pt>
                <c:pt idx="9">
                  <c:v>2.9336166522116218</c:v>
                </c:pt>
                <c:pt idx="10">
                  <c:v>4.7406591500433652</c:v>
                </c:pt>
                <c:pt idx="11">
                  <c:v>2.7249436253252388</c:v>
                </c:pt>
                <c:pt idx="12">
                  <c:v>5.0540849956634863</c:v>
                </c:pt>
                <c:pt idx="13">
                  <c:v>5.4653946227233305</c:v>
                </c:pt>
                <c:pt idx="14">
                  <c:v>10.866105810928014</c:v>
                </c:pt>
                <c:pt idx="15">
                  <c:v>1.8806244579358196</c:v>
                </c:pt>
                <c:pt idx="16">
                  <c:v>2.0202601908065914</c:v>
                </c:pt>
                <c:pt idx="17">
                  <c:v>1.407666955767563</c:v>
                </c:pt>
                <c:pt idx="18">
                  <c:v>2.5836426712922811</c:v>
                </c:pt>
                <c:pt idx="19">
                  <c:v>4.0150910667823076</c:v>
                </c:pt>
                <c:pt idx="20">
                  <c:v>5.2810407632263665</c:v>
                </c:pt>
                <c:pt idx="21">
                  <c:v>1.3781960104076323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2301056"/>
        <c:axId val="85804160"/>
        <c:axId val="0"/>
      </c:bar3DChart>
      <c:catAx>
        <c:axId val="1023010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85804160"/>
        <c:crosses val="autoZero"/>
        <c:auto val="1"/>
        <c:lblAlgn val="ctr"/>
        <c:lblOffset val="100"/>
        <c:noMultiLvlLbl val="0"/>
      </c:catAx>
      <c:valAx>
        <c:axId val="858041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102301056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>
              <a:latin typeface="Arial" pitchFamily="34" charset="0"/>
              <a:cs typeface="Arial" pitchFamily="34" charset="0"/>
            </a:defRPr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1990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2013</c:v>
                </c:pt>
                <c:pt idx="6">
                  <c:v>2015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12777.6</c:v>
                </c:pt>
                <c:pt idx="1">
                  <c:v>8530.5</c:v>
                </c:pt>
                <c:pt idx="2">
                  <c:v>6255.9</c:v>
                </c:pt>
                <c:pt idx="3">
                  <c:v>6966.4</c:v>
                </c:pt>
                <c:pt idx="4">
                  <c:v>6510.5</c:v>
                </c:pt>
                <c:pt idx="5">
                  <c:v>9412.1</c:v>
                </c:pt>
                <c:pt idx="6">
                  <c:v>10114.9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5826176"/>
        <c:axId val="85832064"/>
        <c:axId val="0"/>
      </c:bar3DChart>
      <c:catAx>
        <c:axId val="85826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85832064"/>
        <c:crosses val="autoZero"/>
        <c:auto val="1"/>
        <c:lblAlgn val="ctr"/>
        <c:lblOffset val="100"/>
        <c:noMultiLvlLbl val="0"/>
      </c:catAx>
      <c:valAx>
        <c:axId val="858320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858261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1990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2013</c:v>
                </c:pt>
                <c:pt idx="6">
                  <c:v>2015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1452.3</c:v>
                </c:pt>
                <c:pt idx="1">
                  <c:v>1471.2</c:v>
                </c:pt>
                <c:pt idx="2">
                  <c:v>1104.0999999999999</c:v>
                </c:pt>
                <c:pt idx="3">
                  <c:v>1039.0999999999999</c:v>
                </c:pt>
                <c:pt idx="4">
                  <c:v>1017.4</c:v>
                </c:pt>
                <c:pt idx="5">
                  <c:v>1160.5999999999999</c:v>
                </c:pt>
                <c:pt idx="6">
                  <c:v>1131.4000000000001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6012288"/>
        <c:axId val="86013824"/>
        <c:axId val="0"/>
      </c:bar3DChart>
      <c:catAx>
        <c:axId val="86012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86013824"/>
        <c:crosses val="autoZero"/>
        <c:auto val="1"/>
        <c:lblAlgn val="ctr"/>
        <c:lblOffset val="100"/>
        <c:noMultiLvlLbl val="0"/>
      </c:catAx>
      <c:valAx>
        <c:axId val="860138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86012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1989</c:v>
                </c:pt>
                <c:pt idx="1">
                  <c:v>1995</c:v>
                </c:pt>
                <c:pt idx="2">
                  <c:v>2000</c:v>
                </c:pt>
                <c:pt idx="3">
                  <c:v>2007</c:v>
                </c:pt>
                <c:pt idx="4">
                  <c:v>2010</c:v>
                </c:pt>
                <c:pt idx="5">
                  <c:v>2013</c:v>
                </c:pt>
                <c:pt idx="6">
                  <c:v>2015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654.70000000000005</c:v>
                </c:pt>
                <c:pt idx="1">
                  <c:v>593</c:v>
                </c:pt>
                <c:pt idx="2">
                  <c:v>529.5</c:v>
                </c:pt>
                <c:pt idx="3">
                  <c:v>438.8</c:v>
                </c:pt>
                <c:pt idx="4">
                  <c:v>413.4</c:v>
                </c:pt>
                <c:pt idx="5">
                  <c:v>388.9</c:v>
                </c:pt>
                <c:pt idx="6">
                  <c:v>378.5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6027264"/>
        <c:axId val="86029056"/>
        <c:axId val="0"/>
      </c:bar3DChart>
      <c:catAx>
        <c:axId val="86027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86029056"/>
        <c:crosses val="autoZero"/>
        <c:auto val="1"/>
        <c:lblAlgn val="ctr"/>
        <c:lblOffset val="100"/>
        <c:noMultiLvlLbl val="0"/>
      </c:catAx>
      <c:valAx>
        <c:axId val="860290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uk-UA"/>
          </a:p>
        </c:txPr>
        <c:crossAx val="860272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4379F1-49E0-44D1-94F4-BD4BA15EEA32}" type="datetimeFigureOut">
              <a:rPr lang="uk-UA" smtClean="0"/>
              <a:t>12.04.2016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D01AF-578B-4E35-B19D-56BF3E7F1A1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5831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509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847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096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164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121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03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769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585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192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1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620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363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zelenasvitlycya.com.ua/" TargetMode="External"/><Relationship Id="rId7" Type="http://schemas.openxmlformats.org/officeDocument/2006/relationships/hyperlink" Target="http://www.hutir.net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://www.andrlakes.org.ua/" TargetMode="External"/><Relationship Id="rId4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665" y="2060848"/>
            <a:ext cx="8964488" cy="1470025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Arial" pitchFamily="34" charset="0"/>
                <a:cs typeface="Arial" pitchFamily="34" charset="0"/>
              </a:rPr>
              <a:t>ДИВЕРСИФІКАЦІЯ ЕКОНОМІКИ СІЛЬСЬКИХ ТЕРИТОРІЙ ЧЕРНІГІВСЬКОЇ ОБЛАСТІ ЯК ОДИН ІЗ ВИЗНАЧАЛЬНИХ НАПРЯМКІВ АКТИВІЗАЦІЇ ЇХНЬОГО РОЗВИТКУ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4941168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uk-U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Барановський Микола Олександрович</a:t>
            </a:r>
          </a:p>
          <a:p>
            <a:pPr algn="r"/>
            <a:r>
              <a:rPr lang="uk-U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Доктор географ. наук, професор</a:t>
            </a:r>
          </a:p>
          <a:p>
            <a:pPr algn="r"/>
            <a:r>
              <a:rPr lang="uk-U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Ніжинський державний університет </a:t>
            </a:r>
          </a:p>
          <a:p>
            <a:pPr algn="r"/>
            <a:r>
              <a:rPr lang="uk-U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імені Миколи Гоголя </a:t>
            </a:r>
            <a:endParaRPr lang="uk-UA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http://www.osvita.com.ua/upload/i/00000736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91000"/>
            <a:ext cx="3449637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81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1615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Arial" pitchFamily="34" charset="0"/>
                <a:cs typeface="Arial" pitchFamily="34" charset="0"/>
              </a:rPr>
              <a:t>Душові показники виробництва аграрної продукції, тис. грн. (2014 р.)</a:t>
            </a:r>
            <a:endParaRPr lang="uk-UA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254615"/>
            <a:ext cx="5001073" cy="5599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655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28" y="274638"/>
            <a:ext cx="3168352" cy="5242594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latin typeface="Arial" pitchFamily="34" charset="0"/>
                <a:cs typeface="Arial" pitchFamily="34" charset="0"/>
              </a:rPr>
              <a:t>Душові показники виробництва та частка районів у виробництві аграрної продукції Чернігівської області </a:t>
            </a:r>
            <a:endParaRPr lang="uk-UA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555"/>
            <a:ext cx="5184576" cy="6712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871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Arial" pitchFamily="34" charset="0"/>
                <a:cs typeface="Arial" pitchFamily="34" charset="0"/>
              </a:rPr>
              <a:t>Частка районів у виробництві продукції сільського господарства Чернігівської області</a:t>
            </a:r>
            <a:endParaRPr lang="uk-UA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7654870"/>
              </p:ext>
            </p:extLst>
          </p:nvPr>
        </p:nvGraphicFramePr>
        <p:xfrm>
          <a:off x="467544" y="1772816"/>
          <a:ext cx="8435280" cy="4853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672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1268760"/>
            <a:ext cx="3744416" cy="1143000"/>
          </a:xfrm>
        </p:spPr>
        <p:txBody>
          <a:bodyPr>
            <a:normAutofit fontScale="90000"/>
          </a:bodyPr>
          <a:lstStyle/>
          <a:p>
            <a:r>
              <a:rPr lang="uk-UA" sz="2200" b="1" dirty="0" smtClean="0">
                <a:latin typeface="Arial" pitchFamily="34" charset="0"/>
                <a:cs typeface="Arial" pitchFamily="34" charset="0"/>
              </a:rPr>
              <a:t>Продукція сільського господарства Чернігівської області (у постійних цінах 2010 р.), </a:t>
            </a:r>
            <a:r>
              <a:rPr lang="uk-UA" sz="2200" b="1" dirty="0" err="1" smtClean="0">
                <a:latin typeface="Arial" pitchFamily="34" charset="0"/>
                <a:cs typeface="Arial" pitchFamily="34" charset="0"/>
              </a:rPr>
              <a:t>млн</a:t>
            </a: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 грн</a:t>
            </a:r>
            <a:r>
              <a:rPr lang="uk-UA" sz="3200" b="1" dirty="0" smtClean="0"/>
              <a:t>.</a:t>
            </a:r>
            <a:endParaRPr lang="uk-UA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1207715"/>
              </p:ext>
            </p:extLst>
          </p:nvPr>
        </p:nvGraphicFramePr>
        <p:xfrm>
          <a:off x="0" y="188640"/>
          <a:ext cx="5400600" cy="3240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0824024"/>
              </p:ext>
            </p:extLst>
          </p:nvPr>
        </p:nvGraphicFramePr>
        <p:xfrm>
          <a:off x="4139952" y="3717032"/>
          <a:ext cx="4680520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338273" y="4869160"/>
            <a:ext cx="37444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b="1" dirty="0" smtClean="0">
                <a:latin typeface="Arial" pitchFamily="34" charset="0"/>
                <a:cs typeface="Arial" pitchFamily="34" charset="0"/>
              </a:rPr>
              <a:t>Динаміка посівних площ, тис. га</a:t>
            </a:r>
            <a:endParaRPr lang="uk-UA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36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7707053"/>
              </p:ext>
            </p:extLst>
          </p:nvPr>
        </p:nvGraphicFramePr>
        <p:xfrm>
          <a:off x="3923928" y="3429000"/>
          <a:ext cx="5040560" cy="326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4909963"/>
              </p:ext>
            </p:extLst>
          </p:nvPr>
        </p:nvGraphicFramePr>
        <p:xfrm>
          <a:off x="9489" y="332656"/>
          <a:ext cx="5400600" cy="3240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40993" y="5169514"/>
            <a:ext cx="37444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b="1" dirty="0" smtClean="0">
                <a:latin typeface="Arial" pitchFamily="34" charset="0"/>
                <a:cs typeface="Arial" pitchFamily="34" charset="0"/>
              </a:rPr>
              <a:t>Динаміка чисельності сільського населення, тис. осіб</a:t>
            </a:r>
            <a:endParaRPr lang="uk-UA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363725" y="1628800"/>
            <a:ext cx="3744416" cy="1143000"/>
          </a:xfrm>
        </p:spPr>
        <p:txBody>
          <a:bodyPr>
            <a:normAutofit fontScale="90000"/>
          </a:bodyPr>
          <a:lstStyle/>
          <a:p>
            <a:r>
              <a:rPr lang="uk-UA" sz="2200" b="1" dirty="0" smtClean="0">
                <a:latin typeface="Arial" pitchFamily="34" charset="0"/>
                <a:cs typeface="Arial" pitchFamily="34" charset="0"/>
              </a:rPr>
              <a:t>Продукція сільського господарства Чернігівської області (у постійних цінах 2010 р.), </a:t>
            </a:r>
            <a:r>
              <a:rPr lang="uk-UA" sz="2200" b="1" dirty="0" err="1" smtClean="0">
                <a:latin typeface="Arial" pitchFamily="34" charset="0"/>
                <a:cs typeface="Arial" pitchFamily="34" charset="0"/>
              </a:rPr>
              <a:t>млн</a:t>
            </a: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 грн</a:t>
            </a:r>
            <a:r>
              <a:rPr lang="uk-UA" sz="3200" b="1" dirty="0" smtClean="0"/>
              <a:t>.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261830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400" b="1" dirty="0" smtClean="0">
                <a:latin typeface="Arial" pitchFamily="34" charset="0"/>
                <a:cs typeface="Arial" pitchFamily="34" charset="0"/>
              </a:rPr>
              <a:t>Залежність між душовими показниками виробництва аграрної продукції у розрізі районів області і темпами скорочення населення у них</a:t>
            </a:r>
            <a:endParaRPr lang="uk-U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434769"/>
              </p:ext>
            </p:extLst>
          </p:nvPr>
        </p:nvGraphicFramePr>
        <p:xfrm>
          <a:off x="323528" y="1772816"/>
          <a:ext cx="8373616" cy="4669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6310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Arial" pitchFamily="34" charset="0"/>
                <a:cs typeface="Arial" pitchFamily="34" charset="0"/>
              </a:rPr>
              <a:t>Висновки із попереднього аналізу</a:t>
            </a:r>
            <a:endParaRPr lang="uk-UA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uk-UA" sz="3300" dirty="0" smtClean="0">
                <a:latin typeface="Arial" pitchFamily="34" charset="0"/>
                <a:cs typeface="Arial" pitchFamily="34" charset="0"/>
              </a:rPr>
              <a:t>   1. Позитивна </a:t>
            </a:r>
            <a:r>
              <a:rPr lang="uk-UA" sz="3300" dirty="0">
                <a:latin typeface="Arial" pitchFamily="34" charset="0"/>
                <a:cs typeface="Arial" pitchFamily="34" charset="0"/>
              </a:rPr>
              <a:t>динаміка виробництва сільськогосподарської продукції не вирішує ключових проблем сільських територій нашого регіону – депопуляції, </a:t>
            </a:r>
            <a:r>
              <a:rPr lang="uk-UA" sz="3300" dirty="0" err="1">
                <a:latin typeface="Arial" pitchFamily="34" charset="0"/>
                <a:cs typeface="Arial" pitchFamily="34" charset="0"/>
              </a:rPr>
              <a:t>знелюднення</a:t>
            </a:r>
            <a:r>
              <a:rPr lang="uk-UA" sz="3300" dirty="0">
                <a:latin typeface="Arial" pitchFamily="34" charset="0"/>
                <a:cs typeface="Arial" pitchFamily="34" charset="0"/>
              </a:rPr>
              <a:t> поселень, бідності населення, безробіття, міграційного відтоку, маргіналізації сільських </a:t>
            </a:r>
            <a:r>
              <a:rPr lang="uk-UA" sz="3300" dirty="0" smtClean="0">
                <a:latin typeface="Arial" pitchFamily="34" charset="0"/>
                <a:cs typeface="Arial" pitchFamily="34" charset="0"/>
              </a:rPr>
              <a:t>мешканців. </a:t>
            </a:r>
          </a:p>
          <a:p>
            <a:pPr marL="0" indent="0" algn="just">
              <a:buNone/>
            </a:pPr>
            <a:r>
              <a:rPr lang="uk-UA" sz="3300" dirty="0" smtClean="0">
                <a:latin typeface="Arial" pitchFamily="34" charset="0"/>
                <a:cs typeface="Arial" pitchFamily="34" charset="0"/>
              </a:rPr>
              <a:t>   2. Традиційні </a:t>
            </a:r>
            <a:r>
              <a:rPr lang="uk-UA" sz="3300" dirty="0">
                <a:latin typeface="Arial" pitchFamily="34" charset="0"/>
                <a:cs typeface="Arial" pitchFamily="34" charset="0"/>
              </a:rPr>
              <a:t>сектори економіки значною мірою вичерпали свій потенціал відродження сільських </a:t>
            </a:r>
            <a:r>
              <a:rPr lang="uk-UA" sz="3300" dirty="0" smtClean="0">
                <a:latin typeface="Arial" pitchFamily="34" charset="0"/>
                <a:cs typeface="Arial" pitchFamily="34" charset="0"/>
              </a:rPr>
              <a:t>територій.</a:t>
            </a:r>
          </a:p>
          <a:p>
            <a:pPr marL="0" indent="0" algn="just">
              <a:buNone/>
            </a:pPr>
            <a:r>
              <a:rPr lang="uk-UA" sz="3300" dirty="0" smtClean="0">
                <a:latin typeface="Arial" pitchFamily="34" charset="0"/>
                <a:cs typeface="Arial" pitchFamily="34" charset="0"/>
              </a:rPr>
              <a:t>   3. Для </a:t>
            </a:r>
            <a:r>
              <a:rPr lang="uk-UA" sz="3300" dirty="0">
                <a:latin typeface="Arial" pitchFamily="34" charset="0"/>
                <a:cs typeface="Arial" pitchFamily="34" charset="0"/>
              </a:rPr>
              <a:t>активізації розвитку сільської місцевості необхідною є </a:t>
            </a:r>
            <a:r>
              <a:rPr lang="uk-UA" sz="3300" dirty="0" err="1">
                <a:latin typeface="Arial" pitchFamily="34" charset="0"/>
                <a:cs typeface="Arial" pitchFamily="34" charset="0"/>
              </a:rPr>
              <a:t>деаграризація</a:t>
            </a:r>
            <a:r>
              <a:rPr lang="uk-UA" sz="3300" dirty="0">
                <a:latin typeface="Arial" pitchFamily="34" charset="0"/>
                <a:cs typeface="Arial" pitchFamily="34" charset="0"/>
              </a:rPr>
              <a:t> села.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4968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913"/>
            <a:ext cx="7976369" cy="914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uk-UA" sz="3200" b="1" dirty="0" smtClean="0">
                <a:latin typeface="Arial" pitchFamily="34" charset="0"/>
                <a:cs typeface="Arial" pitchFamily="34" charset="0"/>
              </a:rPr>
              <a:t>Загальна схема еволюції концепцій розвитку сільського сектора України</a:t>
            </a:r>
            <a:endParaRPr lang="uk-UA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71775" y="1628775"/>
            <a:ext cx="3529013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Агроцентризм</a:t>
            </a:r>
            <a:endParaRPr lang="uk-UA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71775" y="3130550"/>
            <a:ext cx="3529013" cy="8747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Концепція багатофункціональності</a:t>
            </a:r>
          </a:p>
          <a:p>
            <a:pPr algn="ctr">
              <a:defRPr/>
            </a:pPr>
            <a:r>
              <a:rPr 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села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71775" y="4797425"/>
            <a:ext cx="3529013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Політика сільського розвитку</a:t>
            </a:r>
          </a:p>
          <a:p>
            <a:pPr algn="ctr">
              <a:defRPr/>
            </a:pPr>
            <a:r>
              <a:rPr 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селяноцентризм</a:t>
            </a:r>
            <a:r>
              <a:rPr 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cxnSp>
        <p:nvCxnSpPr>
          <p:cNvPr id="8" name="Прямая со стрелкой 7"/>
          <p:cNvCxnSpPr>
            <a:stCxn id="4" idx="2"/>
            <a:endCxn id="5" idx="0"/>
          </p:cNvCxnSpPr>
          <p:nvPr/>
        </p:nvCxnSpPr>
        <p:spPr>
          <a:xfrm>
            <a:off x="4535488" y="2492375"/>
            <a:ext cx="0" cy="63817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5" idx="2"/>
            <a:endCxn id="6" idx="0"/>
          </p:cNvCxnSpPr>
          <p:nvPr/>
        </p:nvCxnSpPr>
        <p:spPr>
          <a:xfrm>
            <a:off x="4535488" y="4005263"/>
            <a:ext cx="0" cy="79216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109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00113" y="260350"/>
            <a:ext cx="7543800" cy="914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uk-UA" sz="3200" b="1" dirty="0" smtClean="0">
                <a:latin typeface="Arial" pitchFamily="34" charset="0"/>
                <a:cs typeface="Arial" pitchFamily="34" charset="0"/>
              </a:rPr>
              <a:t>Основні напрямки реформування сільського сектора України</a:t>
            </a:r>
            <a:endParaRPr lang="uk-UA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483086" y="1412776"/>
            <a:ext cx="6481763" cy="17287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Напрямки </a:t>
            </a:r>
            <a:r>
              <a:rPr lang="uk-UA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диверсифікації </a:t>
            </a:r>
            <a:r>
              <a:rPr lang="uk-UA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сільського сектора</a:t>
            </a:r>
          </a:p>
        </p:txBody>
      </p:sp>
      <p:cxnSp>
        <p:nvCxnSpPr>
          <p:cNvPr id="6" name="Прямая со стрелкой 5"/>
          <p:cNvCxnSpPr>
            <a:stCxn id="4" idx="3"/>
            <a:endCxn id="19" idx="0"/>
          </p:cNvCxnSpPr>
          <p:nvPr/>
        </p:nvCxnSpPr>
        <p:spPr>
          <a:xfrm flipH="1">
            <a:off x="1543844" y="2888388"/>
            <a:ext cx="888474" cy="14042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4" idx="4"/>
          </p:cNvCxnSpPr>
          <p:nvPr/>
        </p:nvCxnSpPr>
        <p:spPr>
          <a:xfrm flipH="1">
            <a:off x="4708020" y="3141563"/>
            <a:ext cx="15948" cy="115103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7043038" y="2897571"/>
            <a:ext cx="618620" cy="139502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244475" y="4292600"/>
            <a:ext cx="2598738" cy="936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Формування багатоукладної</a:t>
            </a:r>
          </a:p>
          <a:p>
            <a:pPr algn="ctr">
              <a:defRPr/>
            </a:pPr>
            <a:r>
              <a:rPr 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сільської економіки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348038" y="4292600"/>
            <a:ext cx="2663825" cy="936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Розширення функцій сільських територій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443663" y="4292600"/>
            <a:ext cx="2592387" cy="9366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Деаграризація</a:t>
            </a:r>
            <a:endParaRPr lang="uk-UA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села</a:t>
            </a:r>
          </a:p>
        </p:txBody>
      </p:sp>
    </p:spTree>
    <p:extLst>
      <p:ext uri="{BB962C8B-B14F-4D97-AF65-F5344CB8AC3E}">
        <p14:creationId xmlns:p14="http://schemas.microsoft.com/office/powerpoint/2010/main" val="139124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80581" y="114219"/>
            <a:ext cx="2376264" cy="5618470"/>
          </a:xfrm>
          <a:prstGeom prst="round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Диверси-фікація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сільської економіки – кому і для чого це потрібно?</a:t>
            </a:r>
            <a:endParaRPr lang="uk-UA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24358" y="115709"/>
            <a:ext cx="4888265" cy="1009958"/>
          </a:xfrm>
          <a:prstGeom prst="round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Сільським спільнотам для збереження поселенської мережі та сільського способу життя  </a:t>
            </a:r>
            <a:endParaRPr lang="uk-UA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33339" y="1268760"/>
            <a:ext cx="4904844" cy="1025852"/>
          </a:xfrm>
          <a:prstGeom prst="round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Центральним, регіональним органам влади та органам місцевого самоврядування для збереження соціального контролю над територіями</a:t>
            </a:r>
            <a:endParaRPr lang="uk-UA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5198" y="2476435"/>
            <a:ext cx="4904844" cy="894037"/>
          </a:xfrm>
          <a:prstGeom prst="round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Сільським мешканцям для підвищення власних доходів та урізноманітнення видів діяльності</a:t>
            </a:r>
            <a:endParaRPr lang="uk-UA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65198" y="3607853"/>
            <a:ext cx="4904844" cy="894037"/>
          </a:xfrm>
          <a:prstGeom prst="round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Фермерським господарствам для активізації економічної діяльності </a:t>
            </a:r>
            <a:endParaRPr lang="uk-UA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2915816" y="1916832"/>
            <a:ext cx="936104" cy="2394651"/>
          </a:xfrm>
          <a:prstGeom prst="rightArrow">
            <a:avLst/>
          </a:prstGeom>
          <a:solidFill>
            <a:srgbClr val="FFFF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rgbClr val="FFFF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65198" y="4718959"/>
            <a:ext cx="4904844" cy="894037"/>
          </a:xfrm>
          <a:prstGeom prst="round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Сільським громадам для формування стратегії сталого розвитку та фінансової автономії </a:t>
            </a:r>
            <a:endParaRPr lang="uk-UA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835696" y="5874390"/>
            <a:ext cx="6768752" cy="894037"/>
          </a:xfrm>
          <a:prstGeom prst="round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Традиційні підходи та види економічної діяльності практично вичерпали свій ресурс і не є гарантією відродження сільських територій </a:t>
            </a:r>
            <a:endParaRPr lang="uk-UA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79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Arial" pitchFamily="34" charset="0"/>
                <a:cs typeface="Arial" pitchFamily="34" charset="0"/>
              </a:rPr>
              <a:t>Особливості сучасного розвитку аграрного сектора Чернігівської області</a:t>
            </a:r>
            <a:endParaRPr lang="uk-UA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507288" cy="4525963"/>
          </a:xfrm>
        </p:spPr>
        <p:txBody>
          <a:bodyPr>
            <a:normAutofit fontScale="92500" lnSpcReduction="20000"/>
          </a:bodyPr>
          <a:lstStyle/>
          <a:p>
            <a:pPr marL="457200" indent="-457200" algn="just">
              <a:buAutoNum type="arabicPeriod"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Стале зростання переваги рослинництва над тваринництвом.</a:t>
            </a:r>
          </a:p>
          <a:p>
            <a:pPr marL="457200" indent="-457200" algn="just">
              <a:buAutoNum type="arabicPeriod"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Розмивання традиційних зон вирощування різних сільськогосподарських культур.</a:t>
            </a:r>
          </a:p>
          <a:p>
            <a:pPr marL="457200" indent="-457200" algn="just">
              <a:buAutoNum type="arabicPeriod"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Різке зростання посівних площ під одними культурами і скорочення під іншими.</a:t>
            </a:r>
          </a:p>
          <a:p>
            <a:pPr marL="457200" indent="-457200" algn="just">
              <a:buAutoNum type="arabicPeriod"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Зростання концентрації виробництва аграрної продукції у приміських районах і на територіях із кращими природними передумовами для розвитку сільського господарства.</a:t>
            </a:r>
          </a:p>
          <a:p>
            <a:pPr marL="457200" indent="-457200" algn="just">
              <a:buAutoNum type="arabicPeriod"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Неоднорідна динаміка виробництва аграрної продукції у різних типах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господарств, збільшення виробництва аграрної продукції при скороченні посівних площ.</a:t>
            </a: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AutoNum type="arabicPeriod"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Вибірковий характер відновлення аграрного виробництва у межах регіону</a:t>
            </a:r>
          </a:p>
          <a:p>
            <a:pPr marL="457200" indent="-457200" algn="just">
              <a:buAutoNum type="arabicPeriod"/>
            </a:pPr>
            <a:endParaRPr lang="uk-UA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49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835696" y="1196752"/>
            <a:ext cx="5328592" cy="10081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Arial" pitchFamily="34" charset="0"/>
                <a:cs typeface="Arial" pitchFamily="34" charset="0"/>
              </a:rPr>
              <a:t>Напрямки диверсифікації сільської економіки Чернігівського регіону</a:t>
            </a:r>
            <a:endParaRPr lang="uk-UA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3101961"/>
            <a:ext cx="2232248" cy="9361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Arial" pitchFamily="34" charset="0"/>
                <a:cs typeface="Arial" pitchFamily="34" charset="0"/>
              </a:rPr>
              <a:t>Аграрна сфера</a:t>
            </a:r>
            <a:endParaRPr lang="uk-UA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52872" y="3092388"/>
            <a:ext cx="2199247" cy="9361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 smtClean="0"/>
          </a:p>
          <a:p>
            <a:pPr algn="ctr"/>
            <a:r>
              <a:rPr lang="uk-UA" b="1" dirty="0" smtClean="0">
                <a:latin typeface="Arial" pitchFamily="34" charset="0"/>
                <a:cs typeface="Arial" pitchFamily="34" charset="0"/>
              </a:rPr>
              <a:t>Транскордонне</a:t>
            </a:r>
          </a:p>
          <a:p>
            <a:pPr algn="ctr"/>
            <a:r>
              <a:rPr lang="uk-UA" b="1" dirty="0" smtClean="0">
                <a:latin typeface="Arial" pitchFamily="34" charset="0"/>
                <a:cs typeface="Arial" pitchFamily="34" charset="0"/>
              </a:rPr>
              <a:t>співробітництво </a:t>
            </a:r>
          </a:p>
          <a:p>
            <a:pPr algn="ctr"/>
            <a:endParaRPr lang="uk-UA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44208" y="3068960"/>
            <a:ext cx="2232248" cy="9361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Arial" pitchFamily="34" charset="0"/>
                <a:cs typeface="Arial" pitchFamily="34" charset="0"/>
              </a:rPr>
              <a:t>Сільський зелений туризм </a:t>
            </a:r>
            <a:endParaRPr lang="uk-UA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35696" y="4509120"/>
            <a:ext cx="2232248" cy="9361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Arial" pitchFamily="34" charset="0"/>
                <a:cs typeface="Arial" pitchFamily="34" charset="0"/>
              </a:rPr>
              <a:t>Народні промисли</a:t>
            </a:r>
            <a:endParaRPr lang="uk-UA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76056" y="4509120"/>
            <a:ext cx="2232248" cy="9361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Arial" pitchFamily="34" charset="0"/>
                <a:cs typeface="Arial" pitchFamily="34" charset="0"/>
              </a:rPr>
              <a:t>Підприємництво</a:t>
            </a:r>
            <a:endParaRPr lang="uk-UA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 стрелкой 10"/>
          <p:cNvCxnSpPr>
            <a:endCxn id="8" idx="0"/>
          </p:cNvCxnSpPr>
          <p:nvPr/>
        </p:nvCxnSpPr>
        <p:spPr>
          <a:xfrm>
            <a:off x="2951820" y="2204864"/>
            <a:ext cx="0" cy="23042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192180" y="2204864"/>
            <a:ext cx="0" cy="23042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511660" y="2708920"/>
            <a:ext cx="604867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552495" y="2708920"/>
            <a:ext cx="0" cy="36004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568536" y="2708920"/>
            <a:ext cx="0" cy="36004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511660" y="2708920"/>
            <a:ext cx="0" cy="36004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748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237997" y="3987374"/>
            <a:ext cx="2641612" cy="1152128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latin typeface="Arial" pitchFamily="34" charset="0"/>
                <a:cs typeface="Arial" pitchFamily="34" charset="0"/>
              </a:rPr>
              <a:t>Розширення можливостей реалізації сільськогосподарської продукції</a:t>
            </a:r>
            <a:endParaRPr lang="uk-UA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93469" y="2420888"/>
            <a:ext cx="2138028" cy="1083956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latin typeface="Arial" pitchFamily="34" charset="0"/>
                <a:cs typeface="Arial" pitchFamily="34" charset="0"/>
              </a:rPr>
              <a:t>Урізноманітнення спеціалізації селянських господарств</a:t>
            </a:r>
            <a:endParaRPr lang="uk-UA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0315" y="4016749"/>
            <a:ext cx="2736304" cy="1152128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latin typeface="Arial" pitchFamily="34" charset="0"/>
                <a:cs typeface="Arial" pitchFamily="34" charset="0"/>
              </a:rPr>
              <a:t>Стимулювання розвитку альтернативних видів економічної діяльності на селі</a:t>
            </a:r>
            <a:endParaRPr lang="uk-UA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68427" y="3987374"/>
            <a:ext cx="2520280" cy="1169818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latin typeface="Arial" pitchFamily="34" charset="0"/>
                <a:cs typeface="Arial" pitchFamily="34" charset="0"/>
              </a:rPr>
              <a:t>Підвищення </a:t>
            </a:r>
            <a:r>
              <a:rPr lang="uk-UA" sz="1600" dirty="0" err="1" smtClean="0">
                <a:latin typeface="Arial" pitchFamily="34" charset="0"/>
                <a:cs typeface="Arial" pitchFamily="34" charset="0"/>
              </a:rPr>
              <a:t>освітньо-культурного</a:t>
            </a:r>
            <a:r>
              <a:rPr lang="uk-UA" sz="1600" dirty="0" smtClean="0">
                <a:latin typeface="Arial" pitchFamily="34" charset="0"/>
                <a:cs typeface="Arial" pitchFamily="34" charset="0"/>
              </a:rPr>
              <a:t> рівня сільського населення</a:t>
            </a:r>
            <a:endParaRPr lang="uk-UA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2137" y="2430058"/>
            <a:ext cx="2195736" cy="1098465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latin typeface="Arial" pitchFamily="34" charset="0"/>
                <a:cs typeface="Arial" pitchFamily="34" charset="0"/>
              </a:rPr>
              <a:t>Покращання благоустрою сільських поселень</a:t>
            </a:r>
            <a:endParaRPr lang="uk-UA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390714" y="2430059"/>
            <a:ext cx="2160240" cy="1098465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latin typeface="Arial" pitchFamily="34" charset="0"/>
                <a:cs typeface="Arial" pitchFamily="34" charset="0"/>
              </a:rPr>
              <a:t>Додатковий заробіток для сільського населення</a:t>
            </a:r>
            <a:endParaRPr lang="uk-UA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18083" y="2406380"/>
            <a:ext cx="2016224" cy="1098464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 smtClean="0">
                <a:latin typeface="Arial" pitchFamily="34" charset="0"/>
                <a:cs typeface="Arial" pitchFamily="34" charset="0"/>
              </a:rPr>
              <a:t>Розширення сфери зайнятості сільських мешканців</a:t>
            </a:r>
            <a:endParaRPr lang="uk-UA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706143" y="764704"/>
            <a:ext cx="3689621" cy="1080120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Arial" pitchFamily="34" charset="0"/>
                <a:cs typeface="Arial" pitchFamily="34" charset="0"/>
              </a:rPr>
              <a:t>Сільський зелений </a:t>
            </a:r>
          </a:p>
          <a:p>
            <a:pPr algn="ctr"/>
            <a:r>
              <a:rPr lang="uk-UA" sz="2000" b="1" dirty="0" smtClean="0">
                <a:latin typeface="Arial" pitchFamily="34" charset="0"/>
                <a:cs typeface="Arial" pitchFamily="34" charset="0"/>
              </a:rPr>
              <a:t>туризм</a:t>
            </a:r>
            <a:endParaRPr lang="uk-UA" sz="20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475656" y="3789040"/>
            <a:ext cx="61206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259632" y="2204864"/>
            <a:ext cx="68407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2" idx="2"/>
          </p:cNvCxnSpPr>
          <p:nvPr/>
        </p:nvCxnSpPr>
        <p:spPr>
          <a:xfrm flipH="1">
            <a:off x="4550953" y="1844824"/>
            <a:ext cx="1" cy="36004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8100392" y="2204072"/>
            <a:ext cx="540" cy="20230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5796136" y="2202614"/>
            <a:ext cx="540" cy="20230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3563888" y="2202614"/>
            <a:ext cx="540" cy="21980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259632" y="2202614"/>
            <a:ext cx="1080" cy="21980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1475656" y="3789040"/>
            <a:ext cx="540" cy="22770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4" idx="0"/>
          </p:cNvCxnSpPr>
          <p:nvPr/>
        </p:nvCxnSpPr>
        <p:spPr>
          <a:xfrm flipH="1">
            <a:off x="4558803" y="3792793"/>
            <a:ext cx="3682" cy="19458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7595341" y="3789039"/>
            <a:ext cx="995" cy="19833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85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64" y="764704"/>
            <a:ext cx="8959768" cy="4132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279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789" y="332656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Arial" pitchFamily="34" charset="0"/>
                <a:cs typeface="Arial" pitchFamily="34" charset="0"/>
              </a:rPr>
              <a:t>Осередки сільського зеленого туризму на Чернігівщині</a:t>
            </a:r>
            <a:endParaRPr lang="uk-UA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http://www.greentour.com.ua/sites/default/files/catalogue/7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31" y="2060848"/>
            <a:ext cx="2692471" cy="208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15674" y="4393468"/>
            <a:ext cx="238974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Родинний хутір </a:t>
            </a:r>
            <a:r>
              <a:rPr lang="uk-UA" sz="1600" dirty="0">
                <a:latin typeface="Arial" charset="0"/>
                <a:cs typeface="Arial" charset="0"/>
              </a:rPr>
              <a:t> </a:t>
            </a:r>
            <a:r>
              <a:rPr lang="uk-UA" sz="1600" dirty="0" smtClean="0">
                <a:latin typeface="Arial" charset="0"/>
                <a:cs typeface="Arial" charset="0"/>
              </a:rPr>
              <a:t>«З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елена світлиця» </a:t>
            </a:r>
            <a:b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с.Хаєнки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Ічнянського району</a:t>
            </a:r>
            <a:b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effectLst/>
                <a:latin typeface="Arial" charset="0"/>
                <a:cs typeface="Arial" charset="0"/>
                <a:hlinkClick r:id="rId3"/>
              </a:rPr>
              <a:t>zelenasvitlycya.com.ua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  <a:hlinkClick r:id="rId3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zelenasvitlycya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@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mail.ru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uk-UA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245" name="Picture 5" descr="http://www.greentour.com.ua/sites/default/files/catalogue/7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583" y="2040447"/>
            <a:ext cx="2692471" cy="2112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291583" y="4393468"/>
            <a:ext cx="269533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Садиба «Андріївські озера» </a:t>
            </a:r>
            <a:b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с.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Андріївка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Чернігівського району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uk-UA" sz="1600" dirty="0" err="1">
                <a:solidFill>
                  <a:prstClr val="black"/>
                </a:solidFill>
                <a:latin typeface="Arial" charset="0"/>
                <a:cs typeface="Arial" charset="0"/>
                <a:hlinkClick r:id="rId5"/>
              </a:rPr>
              <a:t>www.andrlakes.org.ua</a:t>
            </a:r>
            <a:r>
              <a:rPr lang="uk-UA" sz="1600" dirty="0">
                <a:solidFill>
                  <a:prstClr val="black"/>
                </a:solidFill>
                <a:latin typeface="Arial" charset="0"/>
                <a:cs typeface="Arial" charset="0"/>
                <a:hlinkClick r:id="rId5"/>
              </a:rPr>
              <a:t> </a:t>
            </a:r>
            <a:r>
              <a:rPr lang="uk-UA" sz="1600" dirty="0">
                <a:solidFill>
                  <a:prstClr val="black"/>
                </a:solidFill>
                <a:latin typeface="Arial" charset="0"/>
                <a:cs typeface="Arial" charset="0"/>
              </a:rPr>
              <a:t/>
            </a:r>
            <a:br>
              <a:rPr lang="uk-UA" sz="1600" dirty="0">
                <a:solidFill>
                  <a:prstClr val="black"/>
                </a:solidFill>
                <a:latin typeface="Arial" charset="0"/>
                <a:cs typeface="Arial" charset="0"/>
              </a:rPr>
            </a:br>
            <a:r>
              <a:rPr lang="uk-UA" sz="1600" dirty="0" err="1">
                <a:solidFill>
                  <a:prstClr val="black"/>
                </a:solidFill>
                <a:latin typeface="Arial" charset="0"/>
                <a:cs typeface="Arial" charset="0"/>
              </a:rPr>
              <a:t>stozhari</a:t>
            </a:r>
            <a:r>
              <a:rPr lang="uk-UA" sz="1600" dirty="0">
                <a:solidFill>
                  <a:prstClr val="black"/>
                </a:solidFill>
                <a:latin typeface="Arial" charset="0"/>
                <a:cs typeface="Arial" charset="0"/>
              </a:rPr>
              <a:t>@</a:t>
            </a:r>
            <a:r>
              <a:rPr lang="uk-UA" sz="1600" dirty="0" err="1">
                <a:solidFill>
                  <a:prstClr val="black"/>
                </a:solidFill>
                <a:latin typeface="Arial" charset="0"/>
                <a:cs typeface="Arial" charset="0"/>
              </a:rPr>
              <a:t>ukr.net</a:t>
            </a:r>
            <a:r>
              <a:rPr lang="uk-UA" sz="1600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248" name="Picture 8" descr="http://www.greentour.com.ua/sites/default/files/catalogue/3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060848"/>
            <a:ext cx="2808312" cy="2112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406389" y="4393468"/>
            <a:ext cx="228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Садиба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Соколині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хутори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lvl="0" algn="ctr"/>
            <a:r>
              <a:rPr lang="ru-RU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с.Петрушівка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Ічнянського</a:t>
            </a:r>
            <a:r>
              <a:rPr lang="ru-RU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району 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  <a:hlinkClick r:id="rId7"/>
              </a:rPr>
              <a:t>www.hutir.net</a:t>
            </a:r>
            <a:r>
              <a:rPr lang="ru-RU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</a:rPr>
              <a:t/>
            </a:r>
            <a:br>
              <a:rPr lang="ru-RU" sz="1600" dirty="0">
                <a:solidFill>
                  <a:prstClr val="black"/>
                </a:solidFill>
              </a:rPr>
            </a:br>
            <a:r>
              <a:rPr lang="ru-RU" sz="1200" dirty="0">
                <a:solidFill>
                  <a:prstClr val="black"/>
                </a:solidFill>
              </a:rPr>
              <a:t/>
            </a:r>
            <a:br>
              <a:rPr lang="ru-RU" sz="1200" dirty="0">
                <a:solidFill>
                  <a:prstClr val="black"/>
                </a:solidFill>
              </a:rPr>
            </a:br>
            <a:r>
              <a:rPr lang="uk-UA" sz="1200" dirty="0">
                <a:solidFill>
                  <a:prstClr val="black"/>
                </a:solidFill>
                <a:latin typeface="Arial" charset="0"/>
                <a:cs typeface="Arial" charset="0"/>
              </a:rPr>
              <a:t/>
            </a:r>
            <a:br>
              <a:rPr lang="uk-UA" sz="1200" dirty="0">
                <a:solidFill>
                  <a:prstClr val="black"/>
                </a:solidFill>
                <a:latin typeface="Arial" charset="0"/>
                <a:cs typeface="Arial" charset="0"/>
              </a:rPr>
            </a:br>
            <a:r>
              <a:rPr lang="uk-UA" sz="1200" dirty="0">
                <a:solidFill>
                  <a:prstClr val="black"/>
                </a:solidFill>
                <a:latin typeface="Arial" charset="0"/>
                <a:cs typeface="Arial" charset="0"/>
              </a:rPr>
              <a:t/>
            </a:r>
            <a:br>
              <a:rPr lang="uk-UA" sz="1200" dirty="0">
                <a:solidFill>
                  <a:prstClr val="black"/>
                </a:solidFill>
                <a:latin typeface="Arial" charset="0"/>
                <a:cs typeface="Arial" charset="0"/>
              </a:rPr>
            </a:br>
            <a:endParaRPr lang="uk-UA" sz="12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55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943935" y="2348879"/>
            <a:ext cx="2808312" cy="1098465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Зростання доходів сільських мешканців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51312" y="764704"/>
            <a:ext cx="3689621" cy="1080120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Arial" pitchFamily="34" charset="0"/>
                <a:cs typeface="Arial" pitchFamily="34" charset="0"/>
              </a:rPr>
              <a:t>Транскордонне співробітництво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4077072"/>
            <a:ext cx="2512378" cy="1098465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Формування «полюсів росту» у сільській місцевості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47864" y="4077072"/>
            <a:ext cx="2511380" cy="1098465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Активізація підприємницької діяльності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48091" y="4077069"/>
            <a:ext cx="2482201" cy="1098465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Розширення ринку праці у сільських поселеннях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95579" y="2348880"/>
            <a:ext cx="2975702" cy="1098465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Зміна функцій сільських територій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>
            <a:stCxn id="5" idx="2"/>
          </p:cNvCxnSpPr>
          <p:nvPr/>
        </p:nvCxnSpPr>
        <p:spPr>
          <a:xfrm flipH="1">
            <a:off x="4396122" y="1844824"/>
            <a:ext cx="1" cy="22322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5" idx="2"/>
            <a:endCxn id="9" idx="0"/>
          </p:cNvCxnSpPr>
          <p:nvPr/>
        </p:nvCxnSpPr>
        <p:spPr>
          <a:xfrm flipH="1">
            <a:off x="2483430" y="1844824"/>
            <a:ext cx="1912693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5" idx="2"/>
            <a:endCxn id="4" idx="0"/>
          </p:cNvCxnSpPr>
          <p:nvPr/>
        </p:nvCxnSpPr>
        <p:spPr>
          <a:xfrm>
            <a:off x="4396123" y="1844824"/>
            <a:ext cx="1951968" cy="50405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07709" y="3789040"/>
            <a:ext cx="608148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6" idx="0"/>
          </p:cNvCxnSpPr>
          <p:nvPr/>
        </p:nvCxnSpPr>
        <p:spPr>
          <a:xfrm>
            <a:off x="1507709" y="3789040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396123" y="3828969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589191" y="3789037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020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uk-UA" sz="5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uk-UA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Дякую за увагу</a:t>
            </a:r>
            <a:endParaRPr lang="uk-UA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02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Arial" pitchFamily="34" charset="0"/>
                <a:cs typeface="Arial" pitchFamily="34" charset="0"/>
              </a:rPr>
              <a:t>Динаміка посівних площ окремих сільськогосподарських культур у Чернігівській області</a:t>
            </a:r>
            <a:endParaRPr lang="uk-UA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3678976"/>
              </p:ext>
            </p:extLst>
          </p:nvPr>
        </p:nvGraphicFramePr>
        <p:xfrm>
          <a:off x="323528" y="1916832"/>
          <a:ext cx="8496944" cy="4741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6207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Arial" pitchFamily="34" charset="0"/>
                <a:cs typeface="Arial" pitchFamily="34" charset="0"/>
              </a:rPr>
              <a:t>Динаміка виробництва насіння соняшнику, тис. ц</a:t>
            </a:r>
            <a:endParaRPr lang="uk-UA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29370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75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5" y="3836"/>
            <a:ext cx="4121937" cy="4042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5634713"/>
              </p:ext>
            </p:extLst>
          </p:nvPr>
        </p:nvGraphicFramePr>
        <p:xfrm>
          <a:off x="3815408" y="3041576"/>
          <a:ext cx="5328592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5201344" y="639893"/>
            <a:ext cx="3600400" cy="792088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Динаміка посівних площ під соняшником, тис. га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728" y="5337212"/>
            <a:ext cx="3277879" cy="792088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Динаміка виробництва насіння соняшнику, тис. т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3406102" y="5481228"/>
            <a:ext cx="864096" cy="504056"/>
          </a:xfrm>
          <a:prstGeom prst="rightArrow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Стрелка вправо 8"/>
          <p:cNvSpPr/>
          <p:nvPr/>
        </p:nvSpPr>
        <p:spPr>
          <a:xfrm flipH="1">
            <a:off x="4270198" y="833723"/>
            <a:ext cx="703847" cy="404428"/>
          </a:xfrm>
          <a:prstGeom prst="rightArrow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654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Arial" pitchFamily="34" charset="0"/>
                <a:cs typeface="Arial" pitchFamily="34" charset="0"/>
              </a:rPr>
              <a:t>Посівні площі під соняшником</a:t>
            </a:r>
            <a:endParaRPr lang="uk-UA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92" y="1916832"/>
            <a:ext cx="8846384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36096" y="605201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Arial" pitchFamily="34" charset="0"/>
                <a:cs typeface="Arial" pitchFamily="34" charset="0"/>
              </a:rPr>
              <a:t>2015 р.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605201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Arial" pitchFamily="34" charset="0"/>
                <a:cs typeface="Arial" pitchFamily="34" charset="0"/>
              </a:rPr>
              <a:t>2000 р.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78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Arial" pitchFamily="34" charset="0"/>
                <a:cs typeface="Arial" pitchFamily="34" charset="0"/>
              </a:rPr>
              <a:t>Динаміка виробництва зернових у Чернігівській області, тис. т</a:t>
            </a:r>
            <a:endParaRPr lang="uk-UA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788912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795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260648"/>
            <a:ext cx="4655761" cy="345638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3928" y="3306537"/>
            <a:ext cx="5033034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4860032" y="664479"/>
            <a:ext cx="3600400" cy="792088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Динаміка посівних площ у розрізі районів Столичного регіону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7943" y="4985033"/>
            <a:ext cx="3600400" cy="792088"/>
          </a:xfrm>
          <a:prstGeom prst="round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Динаміка виробництва аграрної продукції у розрізі районів Столичного регіону</a:t>
            </a:r>
            <a:endParaRPr lang="uk-UA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37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260648"/>
            <a:ext cx="9433048" cy="1143000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Arial" pitchFamily="34" charset="0"/>
                <a:cs typeface="Arial" pitchFamily="34" charset="0"/>
              </a:rPr>
              <a:t>Залежність між душовими показниками виробництва аграрної продукції  і часткою чорноземних </a:t>
            </a:r>
            <a:r>
              <a:rPr lang="uk-UA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3600" b="1" dirty="0" smtClean="0">
                <a:latin typeface="Arial" pitchFamily="34" charset="0"/>
                <a:cs typeface="Arial" pitchFamily="34" charset="0"/>
              </a:rPr>
              <a:t>ґрунтів у розрізі районів області</a:t>
            </a:r>
            <a:endParaRPr lang="uk-UA" sz="3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0094369"/>
              </p:ext>
            </p:extLst>
          </p:nvPr>
        </p:nvGraphicFramePr>
        <p:xfrm>
          <a:off x="611560" y="1916832"/>
          <a:ext cx="7704856" cy="432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1784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4595</TotalTime>
  <Words>603</Words>
  <Application>Microsoft Office PowerPoint</Application>
  <PresentationFormat>Экран (4:3)</PresentationFormat>
  <Paragraphs>102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ДИВЕРСИФІКАЦІЯ ЕКОНОМІКИ СІЛЬСЬКИХ ТЕРИТОРІЙ ЧЕРНІГІВСЬКОЇ ОБЛАСТІ ЯК ОДИН ІЗ ВИЗНАЧАЛЬНИХ НАПРЯМКІВ АКТИВІЗАЦІЇ ЇХНЬОГО РОЗВИТКУ </vt:lpstr>
      <vt:lpstr>Особливості сучасного розвитку аграрного сектора Чернігівської області</vt:lpstr>
      <vt:lpstr>Динаміка посівних площ окремих сільськогосподарських культур у Чернігівській області</vt:lpstr>
      <vt:lpstr>Динаміка виробництва насіння соняшнику, тис. ц</vt:lpstr>
      <vt:lpstr>Презентация PowerPoint</vt:lpstr>
      <vt:lpstr>Посівні площі під соняшником</vt:lpstr>
      <vt:lpstr>Динаміка виробництва зернових у Чернігівській області, тис. т</vt:lpstr>
      <vt:lpstr>Презентация PowerPoint</vt:lpstr>
      <vt:lpstr>Залежність між душовими показниками виробництва аграрної продукції  і часткою чорноземних  ґрунтів у розрізі районів області</vt:lpstr>
      <vt:lpstr>Душові показники виробництва аграрної продукції, тис. грн. (2014 р.)</vt:lpstr>
      <vt:lpstr>Душові показники виробництва та частка районів у виробництві аграрної продукції Чернігівської області </vt:lpstr>
      <vt:lpstr>Частка районів у виробництві продукції сільського господарства Чернігівської області</vt:lpstr>
      <vt:lpstr>Продукція сільського господарства Чернігівської області (у постійних цінах 2010 р.), млн грн.</vt:lpstr>
      <vt:lpstr>Продукція сільського господарства Чернігівської області (у постійних цінах 2010 р.), млн грн.</vt:lpstr>
      <vt:lpstr>Залежність між душовими показниками виробництва аграрної продукції у розрізі районів області і темпами скорочення населення у них</vt:lpstr>
      <vt:lpstr>Висновки із попереднього аналізу</vt:lpstr>
      <vt:lpstr>Загальна схема еволюції концепцій розвитку сільського сектора України</vt:lpstr>
      <vt:lpstr>Основні напрямки реформування сільського сектора України</vt:lpstr>
      <vt:lpstr>Презентация PowerPoint</vt:lpstr>
      <vt:lpstr>Презентация PowerPoint</vt:lpstr>
      <vt:lpstr>Презентация PowerPoint</vt:lpstr>
      <vt:lpstr>Презентация PowerPoint</vt:lpstr>
      <vt:lpstr>Осередки сільського зеленого туризму на Чернігівщині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ДИВЕРСИФІКАЦІЯ ЕКОНОМІКИ СІЛЬСЬКИХ ТЕРИТОРІЙ ЧЕРНІГІВСЬКОЇ ОБЛАСТІ ЯК ОДИН ІЗ ВИЗНАЧАЛЬНИХ НАПРЯМКІВ АКТИВІЗАЦІЇ ЇХНЬОГО РОЗВИТКУ </dc:title>
  <dc:creator>Administrator</dc:creator>
  <cp:lastModifiedBy>Микола Барановський</cp:lastModifiedBy>
  <cp:revision>43</cp:revision>
  <dcterms:created xsi:type="dcterms:W3CDTF">2016-04-04T13:27:12Z</dcterms:created>
  <dcterms:modified xsi:type="dcterms:W3CDTF">2016-04-13T07:38:00Z</dcterms:modified>
</cp:coreProperties>
</file>